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6" r:id="rId2"/>
    <p:sldId id="318" r:id="rId3"/>
    <p:sldId id="319" r:id="rId4"/>
    <p:sldId id="320" r:id="rId5"/>
    <p:sldId id="321" r:id="rId6"/>
    <p:sldId id="314" r:id="rId7"/>
    <p:sldId id="322" r:id="rId8"/>
    <p:sldId id="312" r:id="rId9"/>
    <p:sldId id="310" r:id="rId10"/>
    <p:sldId id="305" r:id="rId11"/>
    <p:sldId id="313" r:id="rId12"/>
    <p:sldId id="298" r:id="rId13"/>
    <p:sldId id="299" r:id="rId14"/>
    <p:sldId id="301" r:id="rId15"/>
    <p:sldId id="311" r:id="rId16"/>
    <p:sldId id="315" r:id="rId17"/>
    <p:sldId id="323" r:id="rId18"/>
    <p:sldId id="316" r:id="rId19"/>
    <p:sldId id="29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584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511F9-2A3B-4FBF-8CC4-9CC7DAE51938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EAE84-3EEB-4F57-89CD-0ACC0466FB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7665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0996B-D378-4F8B-A50E-EE8430E57417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BFBBB3-2F71-49F9-B259-56A058D929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0996B-D378-4F8B-A50E-EE8430E57417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BFBBB3-2F71-49F9-B259-56A058D92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0996B-D378-4F8B-A50E-EE8430E57417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BFBBB3-2F71-49F9-B259-56A058D92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0996B-D378-4F8B-A50E-EE8430E57417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BFBBB3-2F71-49F9-B259-56A058D92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0996B-D378-4F8B-A50E-EE8430E57417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BFBBB3-2F71-49F9-B259-56A058D929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0996B-D378-4F8B-A50E-EE8430E57417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BFBBB3-2F71-49F9-B259-56A058D92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0996B-D378-4F8B-A50E-EE8430E57417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BFBBB3-2F71-49F9-B259-56A058D92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0996B-D378-4F8B-A50E-EE8430E57417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BFBBB3-2F71-49F9-B259-56A058D92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0996B-D378-4F8B-A50E-EE8430E57417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BFBBB3-2F71-49F9-B259-56A058D929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0996B-D378-4F8B-A50E-EE8430E57417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BFBBB3-2F71-49F9-B259-56A058D929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0996B-D378-4F8B-A50E-EE8430E57417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BFBBB3-2F71-49F9-B259-56A058D929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A50996B-D378-4F8B-A50E-EE8430E57417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8BFBBB3-2F71-49F9-B259-56A058D929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157192"/>
            <a:ext cx="7406640" cy="1080120"/>
          </a:xfrm>
        </p:spPr>
        <p:txBody>
          <a:bodyPr>
            <a:normAutofit/>
          </a:bodyPr>
          <a:lstStyle/>
          <a:p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2560" y="1643050"/>
            <a:ext cx="7406640" cy="1497918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Организация проектной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деятельности учащихся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F:\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357166"/>
            <a:ext cx="1934342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285728"/>
            <a:ext cx="7920062" cy="1214446"/>
          </a:xfrm>
        </p:spPr>
        <p:txBody>
          <a:bodyPr/>
          <a:lstStyle/>
          <a:p>
            <a:pPr algn="ctr" eaLnBrk="1" hangingPunct="1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Возможные результаты проектной деятельности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071538" y="1785926"/>
            <a:ext cx="3643338" cy="466726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альбом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фотоальбом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опроса,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бизнес-план,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видеоклип,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видеофильм,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выставка,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газета,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гербарий,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журнал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законопроект,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«книжка-раскладушка»,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коллаж, 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929190" y="1785926"/>
            <a:ext cx="3963589" cy="4811725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коллекция,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концерт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костюм,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макет,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памятка, инструкция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школьного самоуправления,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сказка,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былина, 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сувенир-поделка,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сценарий праздника, утренника,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спектакль,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капустник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учебное пособие,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карточка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нциклопедия, книг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357166"/>
            <a:ext cx="7498080" cy="106047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Состав материалов для защиты проекта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142984"/>
            <a:ext cx="7933588" cy="5715016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algn="just"/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1) выносимый на защиту </a:t>
            </a:r>
            <a:r>
              <a:rPr lang="ru-RU" sz="7400" b="1" i="1" dirty="0" smtClean="0">
                <a:latin typeface="Times New Roman" pitchFamily="18" charset="0"/>
                <a:cs typeface="Times New Roman" pitchFamily="18" charset="0"/>
              </a:rPr>
              <a:t>продукт проектной деятельности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, представленный в одной из описанных выше форм; </a:t>
            </a:r>
          </a:p>
          <a:p>
            <a:pPr algn="just"/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2) подготовленная учащимся 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краткая пояснительная записка к проекту- </a:t>
            </a:r>
            <a:r>
              <a:rPr lang="ru-RU" sz="7400" b="1" i="1" dirty="0" smtClean="0">
                <a:latin typeface="Times New Roman" pitchFamily="18" charset="0"/>
                <a:cs typeface="Times New Roman" pitchFamily="18" charset="0"/>
              </a:rPr>
              <a:t>паспорт проекта 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(объёмом не более одной машинописной страницы)</a:t>
            </a:r>
          </a:p>
          <a:p>
            <a:pPr algn="just"/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3) </a:t>
            </a:r>
            <a:r>
              <a:rPr lang="ru-RU" sz="7400" b="1" i="1" dirty="0" smtClean="0">
                <a:latin typeface="Times New Roman" pitchFamily="18" charset="0"/>
                <a:cs typeface="Times New Roman" pitchFamily="18" charset="0"/>
              </a:rPr>
              <a:t>краткий отзыв руководителя</a:t>
            </a:r>
            <a:r>
              <a:rPr lang="ru-RU" sz="7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содержащий краткую характеристику работы учащегося в ходе выполнения проекта, в том числе: а) инициативности и самостоятельности; б) ответственности (включая динамику отношения к выполняемой работе); в) исполнительской дисциплины. При наличии в выполненной работе соответствующих оснований в отзыве может быть также отмечена новизна подхода и/или полученных решений, актуальность и практическая значимость полученных результатов.</a:t>
            </a:r>
          </a:p>
          <a:p>
            <a:pPr algn="just"/>
            <a:endParaRPr lang="ru-RU" sz="7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  <a:b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928670"/>
            <a:ext cx="7498080" cy="531973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r>
              <a:rPr lang="ru-RU" sz="8600" b="1" dirty="0">
                <a:latin typeface="Times New Roman" pitchFamily="18" charset="0"/>
                <a:cs typeface="Times New Roman" pitchFamily="18" charset="0"/>
              </a:rPr>
              <a:t>Тема проекта</a:t>
            </a:r>
          </a:p>
          <a:p>
            <a:pPr>
              <a:buNone/>
            </a:pPr>
            <a:r>
              <a:rPr lang="ru-RU" sz="8600" b="1" dirty="0" smtClean="0">
                <a:latin typeface="Times New Roman" pitchFamily="18" charset="0"/>
                <a:cs typeface="Times New Roman" pitchFamily="18" charset="0"/>
              </a:rPr>
              <a:t>_________________________________________________</a:t>
            </a:r>
            <a:endParaRPr lang="ru-RU" sz="8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600" b="1" dirty="0">
                <a:latin typeface="Times New Roman" pitchFamily="18" charset="0"/>
                <a:cs typeface="Times New Roman" pitchFamily="18" charset="0"/>
              </a:rPr>
              <a:t>Авторы (ФИО, класс)</a:t>
            </a:r>
          </a:p>
          <a:p>
            <a:pPr>
              <a:buNone/>
            </a:pPr>
            <a:r>
              <a:rPr lang="ru-RU" sz="8600" b="1" dirty="0" smtClean="0">
                <a:latin typeface="Times New Roman" pitchFamily="18" charset="0"/>
                <a:cs typeface="Times New Roman" pitchFamily="18" charset="0"/>
              </a:rPr>
              <a:t>_________________________________________________</a:t>
            </a:r>
          </a:p>
          <a:p>
            <a:r>
              <a:rPr lang="ru-RU" sz="8600" b="1" dirty="0" smtClean="0">
                <a:latin typeface="Times New Roman" pitchFamily="18" charset="0"/>
                <a:cs typeface="Times New Roman" pitchFamily="18" charset="0"/>
              </a:rPr>
              <a:t>Учебный предмет, в рамках которого проводится работа по проекту</a:t>
            </a:r>
          </a:p>
          <a:p>
            <a:pPr>
              <a:buNone/>
            </a:pPr>
            <a:r>
              <a:rPr lang="ru-RU" sz="8600" b="1" dirty="0" smtClean="0">
                <a:latin typeface="Times New Roman" pitchFamily="18" charset="0"/>
                <a:cs typeface="Times New Roman" pitchFamily="18" charset="0"/>
              </a:rPr>
              <a:t>_________________________________________________</a:t>
            </a:r>
            <a:endParaRPr lang="ru-RU" sz="8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600" b="1" dirty="0">
                <a:latin typeface="Times New Roman" pitchFamily="18" charset="0"/>
                <a:cs typeface="Times New Roman" pitchFamily="18" charset="0"/>
              </a:rPr>
              <a:t>Руководитель проекта </a:t>
            </a:r>
            <a:endParaRPr lang="ru-RU" sz="8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600" b="1" dirty="0" err="1" smtClean="0">
                <a:latin typeface="Times New Roman" pitchFamily="18" charset="0"/>
                <a:cs typeface="Times New Roman" pitchFamily="18" charset="0"/>
              </a:rPr>
              <a:t>Дата______________________________</a:t>
            </a:r>
            <a:endParaRPr lang="ru-RU" sz="8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600" b="1" dirty="0">
                <a:latin typeface="Times New Roman" pitchFamily="18" charset="0"/>
                <a:cs typeface="Times New Roman" pitchFamily="18" charset="0"/>
              </a:rPr>
              <a:t>Проблема проекта </a:t>
            </a:r>
            <a:r>
              <a:rPr lang="ru-RU" sz="8600" b="1" dirty="0" smtClean="0">
                <a:latin typeface="Times New Roman" pitchFamily="18" charset="0"/>
                <a:cs typeface="Times New Roman" pitchFamily="18" charset="0"/>
              </a:rPr>
              <a:t>_________________________________________________</a:t>
            </a:r>
            <a:endParaRPr lang="ru-RU" sz="8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600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</a:p>
          <a:p>
            <a:pPr>
              <a:buNone/>
            </a:pPr>
            <a:r>
              <a:rPr lang="ru-RU" sz="8600" b="1" dirty="0" smtClean="0">
                <a:latin typeface="Times New Roman" pitchFamily="18" charset="0"/>
                <a:cs typeface="Times New Roman" pitchFamily="18" charset="0"/>
              </a:rPr>
              <a:t>___________________________________</a:t>
            </a:r>
            <a:endParaRPr lang="ru-RU" sz="8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600" b="1" dirty="0" smtClean="0">
                <a:latin typeface="Times New Roman" pitchFamily="18" charset="0"/>
                <a:cs typeface="Times New Roman" pitchFamily="18" charset="0"/>
              </a:rPr>
              <a:t>Продукт </a:t>
            </a:r>
            <a:r>
              <a:rPr lang="ru-RU" sz="8600" b="1" dirty="0">
                <a:latin typeface="Times New Roman" pitchFamily="18" charset="0"/>
                <a:cs typeface="Times New Roman" pitchFamily="18" charset="0"/>
              </a:rPr>
              <a:t>проекта  (кому нужен\полезен проект) ________________________    </a:t>
            </a:r>
            <a:endParaRPr lang="ru-RU" sz="8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462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1071546"/>
            <a:ext cx="8005026" cy="51768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которые вы использовали: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Наблюдения (за кем или за чем наблюдали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)_________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Опросы (кого и о чем расспрашивали)____________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Эксперименты___________________________________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Другие _________________________________________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Источники информации (книги, журналы, интернет-ресурсы и т.д.)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__________________________________ (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схемы, рисунки, фотографии, макеты, другое)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______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План проекта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сделать,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отметка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выполнении   (+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или –)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054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00" y="1000108"/>
            <a:ext cx="7933588" cy="5429288"/>
          </a:xfrm>
        </p:spPr>
        <p:txBody>
          <a:bodyPr>
            <a:no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Итоги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работы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Получился ли запланированный материал?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Да, все получилось хорошо ____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Нравится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но можно было сделать лучше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___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не нравится _______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Что  было выполнить легко,  что было выполнить  трудно?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___________________________________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Руководитель  проекта ______________________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119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 шаг  - защита проекта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Критерии оценки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1.Самостоятельное приобретение знаний и решение проблем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2.Знание предмета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3.Регулятивные действия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4.Коммуниктивные действия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970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Сводная ведомость результатов защиты проектных работ  учащихся ………. класса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8" y="2000242"/>
          <a:ext cx="7862912" cy="3314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1670"/>
                <a:gridCol w="2393495"/>
                <a:gridCol w="1296531"/>
                <a:gridCol w="2050014"/>
                <a:gridCol w="1371202"/>
              </a:tblGrid>
              <a:tr h="1500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 учащегося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 проекта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Руководитель проекта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Оценка 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0707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0707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План выступления защиты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142984"/>
            <a:ext cx="7933588" cy="5429288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Почему ты начал разрабатывать этот проект? Для кого он предназначен?</a:t>
            </a:r>
          </a:p>
          <a:p>
            <a:pPr lvl="0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Было ли проведено предварительно исследование?  Интервьюирование потенциальных пользователей? Если да,  что было выявлено?</a:t>
            </a:r>
          </a:p>
          <a:p>
            <a:pPr lvl="0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Какова основная идея проекта? Какие ещё идеи у тебя были? Почему ты их отверг?</a:t>
            </a:r>
          </a:p>
          <a:p>
            <a:pPr lvl="0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Какими критериями ты руководствовался? Соответствует ли им выбранная идея?              </a:t>
            </a:r>
          </a:p>
          <a:p>
            <a:pPr lvl="0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Какие использовались материалы? Достаточными ли знаниями и умениями ты обладал или пришлось чему-то учиться? Сколько времени тебе потребовалось? Какое оборудование ты использовал? Кто тебе помогал? </a:t>
            </a:r>
          </a:p>
          <a:p>
            <a:pPr lvl="0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Каковы этапы выполнения проекта? В чём они заключались? </a:t>
            </a:r>
          </a:p>
          <a:p>
            <a:pPr lvl="0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Какие комментарии ты получил относительно проекта от пользователей или посторонних людей?</a:t>
            </a:r>
          </a:p>
          <a:p>
            <a:pPr lvl="0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Как улучшить проект, каковы направления дальнейшего исследования?</a:t>
            </a:r>
          </a:p>
          <a:p>
            <a:endParaRPr lang="ru-RU" sz="5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Примерный шаблон защиты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1850" y="1500174"/>
            <a:ext cx="7862150" cy="5357826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· Тема моего проекта ……………………………………………..…………………...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· Я выбрал эту тему, потому что ………………………………………..…………....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· Цель моей работы – …………………………………………………….......………..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· Проектным продуктом будет – .………………………………………..……………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· Этот продукт поможет ………., так как ……………………………………………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· План моей работы (указать время выполнения и перечислить все промежуточные этапы):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· Выбор темы и уточнение названия………………….……………………………..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· Сбор информации (где и как искал информацию)………..………………………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· Изготовление продукта (что и как делал)……………………………..…………..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· Написание письменной части проекта (как это делал) ………………………….</a:t>
            </a: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8715404" y="0"/>
            <a:ext cx="402909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20000"/>
                  <a:lumOff val="80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0"/>
          </a:gradFill>
          <a:ln cap="sq">
            <a:noFill/>
            <a:bevel/>
          </a:ln>
          <a:effectLst>
            <a:outerShdw blurRad="304800" dist="165100" dir="6900000" sx="1000" sy="1000" algn="ctr" rotWithShape="0">
              <a:srgbClr val="000000">
                <a:alpha val="3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grpSp>
        <p:nvGrpSpPr>
          <p:cNvPr id="2" name="Группа 14"/>
          <p:cNvGrpSpPr/>
          <p:nvPr/>
        </p:nvGrpSpPr>
        <p:grpSpPr>
          <a:xfrm>
            <a:off x="142844" y="1285860"/>
            <a:ext cx="8715375" cy="5214938"/>
            <a:chOff x="428625" y="1285875"/>
            <a:chExt cx="8715375" cy="5214938"/>
          </a:xfrm>
        </p:grpSpPr>
        <p:pic>
          <p:nvPicPr>
            <p:cNvPr id="46084" name="Picture 5" descr="C:\Documents and Settings\User\Рабочий стол\фото учеников\Фото 7.11.2008 366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8626" y="1285875"/>
              <a:ext cx="3000396" cy="2214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6086" name="Picture 12" descr="Cimg028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357937" y="1285875"/>
              <a:ext cx="2736850" cy="2214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6087" name="Picture 15" descr="S630480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8625" y="3786188"/>
              <a:ext cx="3000375" cy="271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6088" name="Picture 13" descr="Cimg029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71875" y="3786188"/>
              <a:ext cx="2571750" cy="271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6089" name="Picture 6" descr="C:\Documents and Settings\User\Рабочий стол\фото учеников\Cimg0823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357937" y="3800475"/>
              <a:ext cx="2786063" cy="270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1" name="Заголовок 3"/>
          <p:cNvSpPr>
            <a:spLocks noGrp="1"/>
          </p:cNvSpPr>
          <p:nvPr>
            <p:ph type="title"/>
          </p:nvPr>
        </p:nvSpPr>
        <p:spPr>
          <a:xfrm>
            <a:off x="1071563" y="0"/>
            <a:ext cx="7786717" cy="1011238"/>
          </a:xfrm>
        </p:spPr>
        <p:txBody>
          <a:bodyPr>
            <a:normAutofit/>
          </a:bodyPr>
          <a:lstStyle/>
          <a:p>
            <a:pPr algn="r" eaLnBrk="1" hangingPunct="1"/>
            <a:r>
              <a:rPr lang="ru-RU" sz="40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Защита проектов </a:t>
            </a:r>
          </a:p>
        </p:txBody>
      </p:sp>
      <p:pic>
        <p:nvPicPr>
          <p:cNvPr id="12" name="Picture 1" descr="F:\Logo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71670" y="0"/>
            <a:ext cx="1357322" cy="1357322"/>
          </a:xfrm>
          <a:prstGeom prst="rect">
            <a:avLst/>
          </a:prstGeom>
          <a:noFill/>
        </p:spPr>
      </p:pic>
      <p:sp>
        <p:nvSpPr>
          <p:cNvPr id="16" name="TextBox 8"/>
          <p:cNvSpPr txBox="1"/>
          <p:nvPr/>
        </p:nvSpPr>
        <p:spPr>
          <a:xfrm>
            <a:off x="7500958" y="0"/>
            <a:ext cx="1643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 i="1" dirty="0"/>
          </a:p>
        </p:txBody>
      </p:sp>
      <p:pic>
        <p:nvPicPr>
          <p:cNvPr id="14" name="Picture 6" descr="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8992" y="1285860"/>
            <a:ext cx="2500330" cy="2214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1218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Нормативные документы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71546"/>
            <a:ext cx="8219340" cy="5429288"/>
          </a:xfrm>
        </p:spPr>
        <p:txBody>
          <a:bodyPr>
            <a:normAutofit fontScale="25000" lnSpcReduction="20000"/>
          </a:bodyPr>
          <a:lstStyle/>
          <a:p>
            <a:pPr lvl="0" algn="just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Приказ МО и Н РФ от 6 октября 2009 г. N 373 «Об утверждении федерального государственного образовательного стандарта начального общего образования</a:t>
            </a:r>
          </a:p>
          <a:p>
            <a:pPr lvl="0" algn="just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Приказ МО и Н РФ от 17 декабря 2010 г. N 1897 «Об утверждении федерального государственного образовательного стандарта основного общего образования</a:t>
            </a:r>
          </a:p>
          <a:p>
            <a:pPr lvl="0" algn="just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Основная образовательная программа начального общего образования МБОУ «Средняя общеобразовательная школа №54 с углубленным изучением отдельных предметов» Авиастроительного района г. Казани (приказ№94\1-0 от 31.05.2018)</a:t>
            </a:r>
          </a:p>
          <a:p>
            <a:pPr lvl="0" algn="just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Образовательная программа основного общего образования  МБОУ «Средняя общеобразовательная школа №54 с углубленным изучением отдельных предметов» Авиастроительного района города Казани (приказ№94\1-0 от 31.05.2018)</a:t>
            </a:r>
          </a:p>
          <a:p>
            <a:pPr lvl="0" algn="just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Положение о проектной деятельности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ООП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5124472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  развития УУД на ступени ООО, включающая  формирование компетенций обучающихся в области использования ИКТ,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учебно-исследовательской  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проектной 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формирования  УУД должна включать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«формирование у обучающихся основ культуры исследовательской и проектной 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навыков разработки, реализации и общественной презентации обучающимися результатов исследования, предметного или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межпредметного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учебного проекта, направленного на решение научной, личностно и (или) социально значимой проблемы»</a:t>
            </a:r>
          </a:p>
        </p:txBody>
      </p:sp>
      <p:pic>
        <p:nvPicPr>
          <p:cNvPr id="4" name="Picture 1" descr="F:\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285728"/>
            <a:ext cx="928670" cy="928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Требования к проектной и учебно-исследовательской деятельности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5195910"/>
          </a:xfrm>
        </p:spPr>
        <p:txBody>
          <a:bodyPr>
            <a:normAutofit fontScale="55000" lnSpcReduction="20000"/>
          </a:bodyPr>
          <a:lstStyle/>
          <a:p>
            <a:pPr lvl="0" algn="just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при итоговом оценивании результатов освоения обучающимися основной образовательной программы основного общего образования должны учитываться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умений выполнения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проектной деятельности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 способность к решению учебно-практических и учебно-познавательных задач»    (п.12 ФГОС ООО);</a:t>
            </a:r>
          </a:p>
          <a:p>
            <a:pPr lvl="0" algn="just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«описание особенностей реализации основных направлений учебно-исследовательской и проектной деятельности обучающихся (исследовательское, инженерное, прикладное, информационное, социальное, игровое, творческое направление проектов), а также форм организации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учебно-исследовательской и проектной деятельности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в рамках урочной и внеурочной деятельности по каждому из направлений» (п.18.2.1 ФГОС ООО 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9"/>
          <p:cNvGrpSpPr/>
          <p:nvPr/>
        </p:nvGrpSpPr>
        <p:grpSpPr>
          <a:xfrm>
            <a:off x="7500958" y="0"/>
            <a:ext cx="1643042" cy="6858000"/>
            <a:chOff x="7500958" y="0"/>
            <a:chExt cx="1643042" cy="6858000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8715404" y="0"/>
              <a:ext cx="402909" cy="6858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0000">
                  <a:schemeClr val="accent2">
                    <a:lumMod val="20000"/>
                    <a:lumOff val="8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5400000" scaled="0"/>
            </a:gradFill>
            <a:ln cap="sq">
              <a:noFill/>
              <a:bevel/>
            </a:ln>
            <a:effectLst>
              <a:outerShdw blurRad="304800" dist="165100" dir="6900000" sx="1000" sy="1000" algn="ctr" rotWithShape="0">
                <a:srgbClr val="000000">
                  <a:alpha val="3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32" name="TextBox 8"/>
            <p:cNvSpPr txBox="1"/>
            <p:nvPr/>
          </p:nvSpPr>
          <p:spPr>
            <a:xfrm>
              <a:off x="7500958" y="0"/>
              <a:ext cx="164304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100" i="1" dirty="0" smtClean="0"/>
                <a:t>Приложение №12</a:t>
              </a:r>
              <a:endParaRPr lang="ru-RU" sz="1100" i="1" dirty="0"/>
            </a:p>
          </p:txBody>
        </p:sp>
      </p:grpSp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8072462" cy="571504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A50021"/>
                </a:solidFill>
              </a:rPr>
              <a:t/>
            </a:r>
            <a:br>
              <a:rPr lang="ru-RU" sz="2400" b="1" dirty="0" smtClean="0">
                <a:solidFill>
                  <a:srgbClr val="A50021"/>
                </a:solidFill>
              </a:rPr>
            </a:b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Модель управления проектной деятельностью 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642910" y="1357298"/>
            <a:ext cx="8135959" cy="4321175"/>
            <a:chOff x="2061" y="4973"/>
            <a:chExt cx="9973" cy="2122"/>
          </a:xfrm>
        </p:grpSpPr>
        <p:sp>
          <p:nvSpPr>
            <p:cNvPr id="21516" name="Text Box 3"/>
            <p:cNvSpPr txBox="1">
              <a:spLocks noChangeArrowheads="1"/>
            </p:cNvSpPr>
            <p:nvPr/>
          </p:nvSpPr>
          <p:spPr bwMode="auto">
            <a:xfrm>
              <a:off x="2061" y="4973"/>
              <a:ext cx="2700" cy="540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1 шаг –организация проекта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17" name="Text Box 4"/>
            <p:cNvSpPr txBox="1">
              <a:spLocks noChangeArrowheads="1"/>
            </p:cNvSpPr>
            <p:nvPr/>
          </p:nvSpPr>
          <p:spPr bwMode="auto">
            <a:xfrm>
              <a:off x="5476" y="4973"/>
              <a:ext cx="2885" cy="540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</a:pP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18" name="Text Box 5"/>
            <p:cNvSpPr txBox="1">
              <a:spLocks noChangeArrowheads="1"/>
            </p:cNvSpPr>
            <p:nvPr/>
          </p:nvSpPr>
          <p:spPr bwMode="auto">
            <a:xfrm>
              <a:off x="9066" y="4973"/>
              <a:ext cx="2880" cy="540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3 шаг - защита проекта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19" name="Text Box 6"/>
            <p:cNvSpPr txBox="1">
              <a:spLocks noChangeArrowheads="1"/>
            </p:cNvSpPr>
            <p:nvPr/>
          </p:nvSpPr>
          <p:spPr bwMode="auto">
            <a:xfrm>
              <a:off x="2061" y="5675"/>
              <a:ext cx="2700" cy="540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Выбор темы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20" name="Text Box 7"/>
            <p:cNvSpPr txBox="1">
              <a:spLocks noChangeArrowheads="1"/>
            </p:cNvSpPr>
            <p:nvPr/>
          </p:nvSpPr>
          <p:spPr bwMode="auto">
            <a:xfrm>
              <a:off x="5389" y="5710"/>
              <a:ext cx="3060" cy="540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Сбор информации, план, подготовка к защите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21" name="Text Box 8"/>
            <p:cNvSpPr txBox="1">
              <a:spLocks noChangeArrowheads="1"/>
            </p:cNvSpPr>
            <p:nvPr/>
          </p:nvSpPr>
          <p:spPr bwMode="auto">
            <a:xfrm>
              <a:off x="9154" y="5675"/>
              <a:ext cx="2880" cy="578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Критерии оценивания, рефлексия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22" name="Text Box 9"/>
            <p:cNvSpPr txBox="1">
              <a:spLocks noChangeArrowheads="1"/>
            </p:cNvSpPr>
            <p:nvPr/>
          </p:nvSpPr>
          <p:spPr bwMode="auto">
            <a:xfrm>
              <a:off x="3812" y="6552"/>
              <a:ext cx="2520" cy="540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Проект</a:t>
              </a:r>
            </a:p>
            <a:p>
              <a:pPr algn="ctr">
                <a:spcAft>
                  <a:spcPts val="1000"/>
                </a:spcAft>
              </a:pP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Паспорт проекта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23" name="Text Box 10"/>
            <p:cNvSpPr txBox="1">
              <a:spLocks noChangeArrowheads="1"/>
            </p:cNvSpPr>
            <p:nvPr/>
          </p:nvSpPr>
          <p:spPr bwMode="auto">
            <a:xfrm>
              <a:off x="7281" y="6555"/>
              <a:ext cx="2520" cy="540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Отзыв руководителя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24" name="Line 11"/>
            <p:cNvSpPr>
              <a:spLocks noChangeShapeType="1"/>
            </p:cNvSpPr>
            <p:nvPr/>
          </p:nvSpPr>
          <p:spPr bwMode="auto">
            <a:xfrm>
              <a:off x="4761" y="5199"/>
              <a:ext cx="7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5" name="Line 12"/>
            <p:cNvSpPr>
              <a:spLocks noChangeShapeType="1"/>
            </p:cNvSpPr>
            <p:nvPr/>
          </p:nvSpPr>
          <p:spPr bwMode="auto">
            <a:xfrm>
              <a:off x="8541" y="5199"/>
              <a:ext cx="3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6" name="Line 13"/>
            <p:cNvSpPr>
              <a:spLocks noChangeShapeType="1"/>
            </p:cNvSpPr>
            <p:nvPr/>
          </p:nvSpPr>
          <p:spPr bwMode="auto">
            <a:xfrm>
              <a:off x="3321" y="5513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7" name="Line 14"/>
            <p:cNvSpPr>
              <a:spLocks noChangeShapeType="1"/>
            </p:cNvSpPr>
            <p:nvPr/>
          </p:nvSpPr>
          <p:spPr bwMode="auto">
            <a:xfrm>
              <a:off x="7101" y="5513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8" name="Line 15"/>
            <p:cNvSpPr>
              <a:spLocks noChangeShapeType="1"/>
            </p:cNvSpPr>
            <p:nvPr/>
          </p:nvSpPr>
          <p:spPr bwMode="auto">
            <a:xfrm>
              <a:off x="10341" y="5513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4" name="Line 21"/>
            <p:cNvSpPr>
              <a:spLocks noChangeShapeType="1"/>
            </p:cNvSpPr>
            <p:nvPr/>
          </p:nvSpPr>
          <p:spPr bwMode="auto">
            <a:xfrm>
              <a:off x="4761" y="5900"/>
              <a:ext cx="7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5" name="Line 22"/>
            <p:cNvSpPr>
              <a:spLocks noChangeShapeType="1"/>
            </p:cNvSpPr>
            <p:nvPr/>
          </p:nvSpPr>
          <p:spPr bwMode="auto">
            <a:xfrm>
              <a:off x="8541" y="5900"/>
              <a:ext cx="3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" name="Выгнутая влево стрелка 34"/>
          <p:cNvSpPr/>
          <p:nvPr/>
        </p:nvSpPr>
        <p:spPr>
          <a:xfrm rot="20190267">
            <a:off x="1357290" y="4000504"/>
            <a:ext cx="714380" cy="1071570"/>
          </a:xfrm>
          <a:prstGeom prst="curved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Выгнутая влево стрелка 35"/>
          <p:cNvSpPr/>
          <p:nvPr/>
        </p:nvSpPr>
        <p:spPr>
          <a:xfrm rot="1414515" flipH="1">
            <a:off x="7111519" y="4038761"/>
            <a:ext cx="772165" cy="1071570"/>
          </a:xfrm>
          <a:prstGeom prst="curved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Двойная стрелка влево/вправо 36"/>
          <p:cNvSpPr/>
          <p:nvPr/>
        </p:nvSpPr>
        <p:spPr>
          <a:xfrm>
            <a:off x="4214810" y="5072074"/>
            <a:ext cx="714380" cy="214314"/>
          </a:xfrm>
          <a:prstGeom prst="left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Двойная стрелка влево/вправо 37"/>
          <p:cNvSpPr/>
          <p:nvPr/>
        </p:nvSpPr>
        <p:spPr>
          <a:xfrm>
            <a:off x="2786050" y="3143248"/>
            <a:ext cx="714380" cy="214314"/>
          </a:xfrm>
          <a:prstGeom prst="left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Двойная стрелка влево/вправо 38"/>
          <p:cNvSpPr/>
          <p:nvPr/>
        </p:nvSpPr>
        <p:spPr>
          <a:xfrm>
            <a:off x="5786446" y="3143248"/>
            <a:ext cx="714380" cy="214314"/>
          </a:xfrm>
          <a:prstGeom prst="left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войная стрелка влево/вправо 39"/>
          <p:cNvSpPr/>
          <p:nvPr/>
        </p:nvSpPr>
        <p:spPr>
          <a:xfrm>
            <a:off x="5715008" y="1714488"/>
            <a:ext cx="714380" cy="214314"/>
          </a:xfrm>
          <a:prstGeom prst="left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Двойная стрелка влево/вправо 40"/>
          <p:cNvSpPr/>
          <p:nvPr/>
        </p:nvSpPr>
        <p:spPr>
          <a:xfrm>
            <a:off x="2786050" y="1714488"/>
            <a:ext cx="714380" cy="214314"/>
          </a:xfrm>
          <a:prstGeom prst="left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Двойная стрелка влево/вправо 41"/>
          <p:cNvSpPr/>
          <p:nvPr/>
        </p:nvSpPr>
        <p:spPr>
          <a:xfrm rot="5400000" flipV="1">
            <a:off x="7233066" y="2553885"/>
            <a:ext cx="392909" cy="142876"/>
          </a:xfrm>
          <a:prstGeom prst="left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войная стрелка влево/вправо 42"/>
          <p:cNvSpPr/>
          <p:nvPr/>
        </p:nvSpPr>
        <p:spPr>
          <a:xfrm rot="5400000" flipV="1">
            <a:off x="1446587" y="2553885"/>
            <a:ext cx="392909" cy="142876"/>
          </a:xfrm>
          <a:prstGeom prst="left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Двойная стрелка влево/вправо 43"/>
          <p:cNvSpPr/>
          <p:nvPr/>
        </p:nvSpPr>
        <p:spPr>
          <a:xfrm rot="5400000" flipV="1">
            <a:off x="4589860" y="2553885"/>
            <a:ext cx="392909" cy="142876"/>
          </a:xfrm>
          <a:prstGeom prst="left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 rot="10800000" flipV="1">
            <a:off x="3500430" y="1485023"/>
            <a:ext cx="2214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шаг – работа  над проектом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942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357166"/>
            <a:ext cx="7786710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шаг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ыбор темы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Темы проектных работ  учащихся ………. класса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2285993"/>
          <a:ext cx="7499352" cy="3107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9446"/>
                <a:gridCol w="2143140"/>
                <a:gridCol w="2214578"/>
                <a:gridCol w="2362188"/>
              </a:tblGrid>
              <a:tr h="9944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 учащегося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Тема проекта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Руководитель проекта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5632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5632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шаг – работа  над проектом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Структура проекта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Титульный лист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Оглавление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Основное содержание: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введение  - цель, задачи, методы (наблюдение, опрос, эксперимент и др.), практическая значимость,  актуальность;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основная часть работы;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заключение, выводы.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Список используемой литературы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Приложения ( схемы, чертежи, фотографии, презентация, анкета, макет, газета, иллюстрация 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42918"/>
            <a:ext cx="74980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Требования  к оформлению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должен быть представлен на бумажном носителе: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Формат листа А4 – не более 10-15 машинописных страниц, включая текст, рисунки, схемы, таблицы, фото и т.д.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Текст должен быть оформлен в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Word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напечатан шрифтом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Roman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размером 14 через полтора интервала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электронном носителе: 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 требует формат  работы (сайт, фильм и т.д.)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пояснительной записке, прилагаемой к диску, необходимо перечислить перечень программ, необходимых для запуска программы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Результат проектной деятельности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505303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письменная работа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(эссе, реферат, аналитические материалы, обзорные материалы, отчёты о проведённых исследованиях, стендовый доклад и др.);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художественная творческая работа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 области литературы, музыки, изобразительного искусства, экранных искусств), представленная в виде прозаического или стихотворного произведения, инсценировки, художественной декламации, исполнения музыкального произведения, компьютерной анимации и др.;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материальный объект, макет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иное конструкторское изделие;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отчётные материалы по социальному проекту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могут включать как тексты, так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мультимедийные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продукты.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1545</TotalTime>
  <Words>725</Words>
  <Application>Microsoft Office PowerPoint</Application>
  <PresentationFormat>Экран (4:3)</PresentationFormat>
  <Paragraphs>142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Организация проектной деятельности учащихся</vt:lpstr>
      <vt:lpstr>Нормативные документы</vt:lpstr>
      <vt:lpstr>Требования к ООП</vt:lpstr>
      <vt:lpstr>Требования к проектной и учебно-исследовательской деятельности</vt:lpstr>
      <vt:lpstr> Модель управления проектной деятельностью  </vt:lpstr>
      <vt:lpstr>1 шаг - выбор темы .  Темы проектных работ  учащихся ………. класса </vt:lpstr>
      <vt:lpstr>2 шаг – работа  над проектом </vt:lpstr>
      <vt:lpstr>Требования  к оформлению проекта </vt:lpstr>
      <vt:lpstr>Результат проектной деятельности </vt:lpstr>
      <vt:lpstr>Возможные результаты проектной деятельности</vt:lpstr>
      <vt:lpstr>Состав материалов для защиты проекта </vt:lpstr>
      <vt:lpstr> Паспорт проекта </vt:lpstr>
      <vt:lpstr>Паспорт проекта</vt:lpstr>
      <vt:lpstr>Паспорт проекта</vt:lpstr>
      <vt:lpstr>3 шаг  - защита проекта</vt:lpstr>
      <vt:lpstr>Сводная ведомость результатов защиты проектных работ  учащихся ………. класса </vt:lpstr>
      <vt:lpstr>План выступления защиты проекта </vt:lpstr>
      <vt:lpstr>Примерный шаблон защиты проекта</vt:lpstr>
      <vt:lpstr>Защита проектов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Педсовет</dc:title>
  <dc:creator>Ray</dc:creator>
  <cp:lastModifiedBy>ирина</cp:lastModifiedBy>
  <cp:revision>167</cp:revision>
  <dcterms:created xsi:type="dcterms:W3CDTF">2010-08-25T07:05:21Z</dcterms:created>
  <dcterms:modified xsi:type="dcterms:W3CDTF">2019-02-15T20:17:37Z</dcterms:modified>
</cp:coreProperties>
</file>